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82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65" r:id="rId15"/>
    <p:sldId id="266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78" r:id="rId26"/>
    <p:sldId id="281" r:id="rId27"/>
    <p:sldId id="285" r:id="rId28"/>
    <p:sldId id="287" r:id="rId29"/>
    <p:sldId id="283" r:id="rId30"/>
    <p:sldId id="284" r:id="rId3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8"/>
    <p:restoredTop sz="94658"/>
  </p:normalViewPr>
  <p:slideViewPr>
    <p:cSldViewPr snapToGrid="0">
      <p:cViewPr varScale="1">
        <p:scale>
          <a:sx n="106" d="100"/>
          <a:sy n="106" d="100"/>
        </p:scale>
        <p:origin x="23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1033200" y="404280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1894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77568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51816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103320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377568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651816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1033200" y="1915920"/>
            <a:ext cx="8110440" cy="40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8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871200" y="-481320"/>
            <a:ext cx="8163000" cy="975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8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1033200" y="1915920"/>
            <a:ext cx="8110440" cy="40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8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1894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1033200" y="404280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51894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377568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6518160" y="191592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/>
          </p:nvPr>
        </p:nvSpPr>
        <p:spPr>
          <a:xfrm>
            <a:off x="103320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/>
          </p:nvPr>
        </p:nvSpPr>
        <p:spPr>
          <a:xfrm>
            <a:off x="377568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/>
          </p:nvPr>
        </p:nvSpPr>
        <p:spPr>
          <a:xfrm>
            <a:off x="6518160" y="4042800"/>
            <a:ext cx="2611440" cy="2531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871200" y="-481320"/>
            <a:ext cx="8163000" cy="975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8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5189400" y="404280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189400" y="1915920"/>
            <a:ext cx="39578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1033200" y="4042800"/>
            <a:ext cx="8110440" cy="1941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endParaRPr lang="de-DE" sz="32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Format des Titeltextes durch Klicken bearbeiten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033200" y="1915920"/>
            <a:ext cx="8110440" cy="4071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200" b="0" strike="noStrike" spc="-1">
                <a:solidFill>
                  <a:srgbClr val="000000"/>
                </a:solidFill>
                <a:latin typeface="Verdana"/>
              </a:rPr>
              <a:t>Format des Gliederungstextes durch Klicken bearbeiten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Zweite Gliederungsebene</a:t>
            </a:r>
          </a:p>
          <a:p>
            <a:pPr marL="1143000" lvl="2" indent="-228600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  <a:tab pos="891540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Dritte Gliederungsebene</a:t>
            </a:r>
          </a:p>
          <a:p>
            <a:pPr marL="1600200" lvl="3" indent="-228600">
              <a:spcBef>
                <a:spcPts val="499"/>
              </a:spcBef>
              <a:buClr>
                <a:srgbClr val="336699"/>
              </a:buClr>
              <a:buFont typeface="Verdana"/>
              <a:buChar char="•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Vierte Gliederungsebene</a:t>
            </a:r>
          </a:p>
          <a:p>
            <a:pPr marL="2057400" lvl="4" indent="-228600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Fünfte Gliederungsebene</a:t>
            </a:r>
          </a:p>
          <a:p>
            <a:pPr marL="2057400" lvl="5" indent="-228600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Sechste Gliederungsebene</a:t>
            </a:r>
          </a:p>
          <a:p>
            <a:pPr marL="2057400" lvl="6" indent="-228600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Siebte Gliederungsebene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1152360" y="628668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590640" y="628668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019640" y="628668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AC2A54-FDF2-4E38-AA93-7C5FB44BEECB}" type="slidenum">
              <a:rPr lang="de-DE" sz="2400" b="0" strike="noStrike" spc="-1">
                <a:solidFill>
                  <a:srgbClr val="000000"/>
                </a:solidFill>
                <a:latin typeface="Times New Roman"/>
              </a:rPr>
              <a:t>‹Nr.›</a:t>
            </a:fld>
            <a:endParaRPr lang="de-DE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0" y="1719360"/>
            <a:ext cx="7010280" cy="75960"/>
          </a:xfrm>
          <a:prstGeom prst="rect">
            <a:avLst/>
          </a:prstGeom>
          <a:solidFill>
            <a:srgbClr val="336699"/>
          </a:solidFill>
          <a:ln w="9360" cap="sq">
            <a:solidFill>
              <a:srgbClr val="3366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pic>
        <p:nvPicPr>
          <p:cNvPr id="6" name="Grafik 5"/>
          <p:cNvPicPr/>
          <p:nvPr/>
        </p:nvPicPr>
        <p:blipFill>
          <a:blip r:embed="rId14"/>
          <a:stretch/>
        </p:blipFill>
        <p:spPr>
          <a:xfrm>
            <a:off x="6777000" y="144000"/>
            <a:ext cx="2284200" cy="65808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/>
          <p:cNvSpPr/>
          <p:nvPr/>
        </p:nvSpPr>
        <p:spPr>
          <a:xfrm>
            <a:off x="3505320" y="2590920"/>
            <a:ext cx="4892400" cy="75960"/>
          </a:xfrm>
          <a:prstGeom prst="rect">
            <a:avLst/>
          </a:prstGeom>
          <a:solidFill>
            <a:srgbClr val="336699">
              <a:alpha val="5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79400" y="424080"/>
            <a:ext cx="76788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Format des Titeltextes durch Klicken bearbeiten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dt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400" b="0" strike="noStrike" spc="-1">
                <a:latin typeface="Verdana"/>
              </a:rPr>
              <a:t>&lt;Datum/Uhrzeit&gt;</a:t>
            </a:r>
            <a:endParaRPr lang="de-DE" sz="1400" b="0" strike="noStrike" spc="-1"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400" b="0" strike="noStrike" spc="-1">
                <a:latin typeface="Verdana"/>
              </a:rPr>
              <a:t>&lt;Fußzeile&gt;</a:t>
            </a:r>
            <a:endParaRPr lang="de-DE" sz="1400" b="0" strike="noStrike" spc="-1"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</a:pPr>
            <a:fld id="{01C4B0A1-229C-4417-8900-745CF189F2A0}" type="slidenum">
              <a:rPr lang="de-DE" sz="1400" b="0" strike="noStrike" spc="-1">
                <a:latin typeface="Verdana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0" y="0"/>
            <a:ext cx="9144000" cy="1066680"/>
          </a:xfrm>
          <a:prstGeom prst="rect">
            <a:avLst/>
          </a:prstGeom>
          <a:solidFill>
            <a:srgbClr val="336699"/>
          </a:solidFill>
          <a:ln w="9360" cap="sq">
            <a:solidFill>
              <a:srgbClr val="3366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49" name="Freihandform 48"/>
          <p:cNvSpPr/>
          <p:nvPr/>
        </p:nvSpPr>
        <p:spPr>
          <a:xfrm>
            <a:off x="6930000" y="444600"/>
            <a:ext cx="1218600" cy="520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1400" b="0" strike="noStrike" spc="-1">
                <a:solidFill>
                  <a:srgbClr val="EAEAEA"/>
                </a:solidFill>
                <a:latin typeface="Verdana"/>
              </a:rPr>
              <a:t>pestalozzi</a:t>
            </a: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1400" b="0" strike="noStrike" spc="-1">
                <a:solidFill>
                  <a:srgbClr val="EAEAEA"/>
                </a:solidFill>
                <a:latin typeface="Verdana"/>
              </a:rPr>
              <a:t>gymnasium</a:t>
            </a: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0" name="Grafik 49"/>
          <p:cNvPicPr/>
          <p:nvPr/>
        </p:nvPicPr>
        <p:blipFill>
          <a:blip r:embed="rId14"/>
          <a:stretch/>
        </p:blipFill>
        <p:spPr>
          <a:xfrm>
            <a:off x="8028000" y="0"/>
            <a:ext cx="1332000" cy="1077840"/>
          </a:xfrm>
          <a:prstGeom prst="rect">
            <a:avLst/>
          </a:prstGeom>
          <a:ln w="0">
            <a:noFill/>
          </a:ln>
        </p:spPr>
      </p:pic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8539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>
              <a:spcBef>
                <a:spcPts val="19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8000" b="0" strike="noStrike" spc="-1">
                <a:solidFill>
                  <a:srgbClr val="000000"/>
                </a:solidFill>
                <a:latin typeface="Verdana"/>
              </a:rPr>
              <a:t>Format des Gliederungstextes durch Klicken bearbeiten</a:t>
            </a:r>
          </a:p>
          <a:p>
            <a:pPr marL="457200" lvl="1" algn="ctr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0" algn="l"/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</a:tabLst>
            </a:pP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Zweite Gliederungsebene</a:t>
            </a:r>
          </a:p>
          <a:p>
            <a:pPr marL="914400" lvl="2" algn="ctr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Dritte Gliederungsebene</a:t>
            </a:r>
          </a:p>
          <a:p>
            <a:pPr marL="1371600" lvl="3" algn="ctr">
              <a:spcBef>
                <a:spcPts val="499"/>
              </a:spcBef>
              <a:buClr>
                <a:srgbClr val="336699"/>
              </a:buClr>
              <a:buFont typeface="Verdana"/>
              <a:buChar char="•"/>
              <a:tabLst>
                <a:tab pos="0" algn="l"/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Vierte Gliederungsebene</a:t>
            </a:r>
          </a:p>
          <a:p>
            <a:pPr marL="1828800" lvl="4" algn="ctr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Fünfte Gliederungsebene</a:t>
            </a:r>
          </a:p>
          <a:p>
            <a:pPr marL="1828800" lvl="5" algn="ctr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Sechste Gliederungsebene</a:t>
            </a:r>
          </a:p>
          <a:p>
            <a:pPr marL="1828800" lvl="6" algn="ctr">
              <a:spcBef>
                <a:spcPts val="499"/>
              </a:spcBef>
              <a:buClr>
                <a:srgbClr val="000000"/>
              </a:buClr>
              <a:buSzPct val="85000"/>
              <a:buFont typeface="Verdana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</a:tabLst>
            </a:pPr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Siebte Gliederungsebene</a:t>
            </a:r>
          </a:p>
        </p:txBody>
      </p:sp>
      <p:sp>
        <p:nvSpPr>
          <p:cNvPr id="52" name="Rechteck 51"/>
          <p:cNvSpPr/>
          <p:nvPr/>
        </p:nvSpPr>
        <p:spPr>
          <a:xfrm>
            <a:off x="0" y="144000"/>
            <a:ext cx="9144000" cy="1008000"/>
          </a:xfrm>
          <a:prstGeom prst="rect">
            <a:avLst/>
          </a:prstGeom>
          <a:solidFill>
            <a:srgbClr val="336699"/>
          </a:solidFill>
          <a:ln w="9360" cap="sq">
            <a:solidFill>
              <a:srgbClr val="33669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pic>
        <p:nvPicPr>
          <p:cNvPr id="53" name="Grafik 52"/>
          <p:cNvPicPr/>
          <p:nvPr/>
        </p:nvPicPr>
        <p:blipFill>
          <a:blip r:embed="rId15"/>
          <a:stretch/>
        </p:blipFill>
        <p:spPr>
          <a:xfrm>
            <a:off x="6264360" y="113760"/>
            <a:ext cx="2782440" cy="8017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31880" y="2592000"/>
            <a:ext cx="7678800" cy="30632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1" i="1" strike="noStrike" spc="-1" dirty="0">
                <a:solidFill>
                  <a:srgbClr val="003366"/>
                </a:solidFill>
                <a:latin typeface="Verdana"/>
              </a:rPr>
              <a:t>Die gymnasiale Oberstufe in Baden-Württemberg </a:t>
            </a:r>
            <a:br>
              <a:rPr dirty="0"/>
            </a:br>
            <a:r>
              <a:rPr lang="de-DE" sz="4400" b="1" i="1" strike="noStrike" spc="-1" dirty="0">
                <a:solidFill>
                  <a:srgbClr val="003366"/>
                </a:solidFill>
                <a:latin typeface="Verdana"/>
              </a:rPr>
              <a:t>* Abitur 2028 *</a:t>
            </a:r>
            <a:endParaRPr lang="de-DE" sz="4400" b="0" strike="noStrike" spc="-1" dirty="0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91" name="Rechteck 90"/>
          <p:cNvSpPr/>
          <p:nvPr/>
        </p:nvSpPr>
        <p:spPr>
          <a:xfrm>
            <a:off x="609480" y="1523880"/>
            <a:ext cx="7788600" cy="91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5400" b="0" strike="noStrike" spc="-1">
                <a:solidFill>
                  <a:srgbClr val="000000"/>
                </a:solidFill>
                <a:latin typeface="Verdana"/>
              </a:rPr>
              <a:t>Information Klasse 10</a:t>
            </a:r>
            <a:endParaRPr lang="de-DE" sz="5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Mögliches Beispiel 1</a:t>
            </a: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1033560" y="1916280"/>
            <a:ext cx="8038440" cy="33415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5-stündig – schriftliche Prüfung: 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Englisch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Biologie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Geschichte</a:t>
            </a:r>
          </a:p>
          <a:p>
            <a:pPr marL="457200" lvl="1">
              <a:spcBef>
                <a:spcPts val="598"/>
              </a:spcBef>
              <a:buClr>
                <a:srgbClr val="9A0000"/>
              </a:buClr>
              <a:buSzPct val="70000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Mündliche: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Deutsch (Pflicht)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Mathe (Pflicht)</a:t>
            </a: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968000" y="2562480"/>
            <a:ext cx="3672000" cy="3701520"/>
          </a:xfrm>
          <a:prstGeom prst="rect">
            <a:avLst/>
          </a:prstGeom>
          <a:solidFill>
            <a:srgbClr val="FFFF99"/>
          </a:solidFill>
          <a:ln w="36000">
            <a:solidFill>
              <a:srgbClr val="990000"/>
            </a:solidFill>
            <a:round/>
          </a:ln>
        </p:spPr>
        <p:txBody>
          <a:bodyPr lIns="108000" tIns="64800" rIns="108000" bIns="64800" anchor="t">
            <a:noAutofit/>
          </a:bodyPr>
          <a:lstStyle/>
          <a:p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Weitere Pflichtfächer</a:t>
            </a: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(ohne Abi): 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FS oder NW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BK oder Mu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EK/GK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Religion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Sport</a:t>
            </a:r>
          </a:p>
          <a:p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Noch 2 weitere Kurse: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z.B. Psychologie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Mögliches Beispiel 2</a:t>
            </a: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1033560" y="1916280"/>
            <a:ext cx="8038440" cy="4563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5-stündig – schriftliche Prüfung: 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Mathe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Physik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Informatik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400" b="0" strike="noStrike" spc="-1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Mündlich: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Deutsch (Pflicht)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Religion </a:t>
            </a:r>
            <a:br/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(Gesellschaftswissenschaft Pflicht)</a:t>
            </a:r>
          </a:p>
          <a:p>
            <a:endParaRPr lang="de-DE" sz="2400" b="0" strike="noStrike" spc="-1">
              <a:solidFill>
                <a:srgbClr val="000000"/>
              </a:solidFill>
              <a:latin typeface="Verdana"/>
            </a:endParaRPr>
          </a:p>
          <a:p>
            <a:endParaRPr lang="de-DE" sz="24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5040000" y="2448000"/>
            <a:ext cx="3528000" cy="3096000"/>
          </a:xfrm>
          <a:prstGeom prst="rect">
            <a:avLst/>
          </a:prstGeom>
          <a:solidFill>
            <a:srgbClr val="FFFF99"/>
          </a:solidFill>
          <a:ln w="36000">
            <a:solidFill>
              <a:srgbClr val="990000"/>
            </a:solidFill>
            <a:round/>
          </a:ln>
        </p:spPr>
        <p:txBody>
          <a:bodyPr lIns="108000" tIns="64800" rIns="108000" bIns="64800" anchor="t">
            <a:noAutofit/>
          </a:bodyPr>
          <a:lstStyle/>
          <a:p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Weitere Pflichtfächer</a:t>
            </a: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FS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BK oder Mu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Geschichte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EK/GK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Sport</a:t>
            </a:r>
          </a:p>
          <a:p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Noch 2 weitere Kurse: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z.B. Psychologie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Mögliches Beispiel 3</a:t>
            </a: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1033560" y="1916280"/>
            <a:ext cx="8038440" cy="33415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5-stündig 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Englisch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Deutsch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Französisch</a:t>
            </a:r>
          </a:p>
          <a:p>
            <a:pPr marL="457200" lvl="1">
              <a:spcBef>
                <a:spcPts val="598"/>
              </a:spcBef>
              <a:buClr>
                <a:srgbClr val="9A0000"/>
              </a:buClr>
              <a:buSzPct val="70000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Mündlich: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Mathe (Pflicht)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Geschichte </a:t>
            </a:r>
            <a:br>
              <a:rPr dirty="0"/>
            </a:b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(Gesellschaftswissenschaft Pflicht)</a:t>
            </a: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752000" y="1916280"/>
            <a:ext cx="3672000" cy="3123720"/>
          </a:xfrm>
          <a:prstGeom prst="rect">
            <a:avLst/>
          </a:prstGeom>
          <a:solidFill>
            <a:srgbClr val="FFFF99"/>
          </a:solidFill>
          <a:ln w="36000">
            <a:solidFill>
              <a:srgbClr val="990000"/>
            </a:solidFill>
            <a:round/>
          </a:ln>
        </p:spPr>
        <p:txBody>
          <a:bodyPr lIns="108000" tIns="64800" rIns="108000" bIns="64800" anchor="t">
            <a:noAutofit/>
          </a:bodyPr>
          <a:lstStyle/>
          <a:p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Weitere Pflichtfächer</a:t>
            </a:r>
            <a:r>
              <a:rPr lang="de-DE" sz="28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NW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BK oder Mu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EK/GK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Religion</a:t>
            </a:r>
          </a:p>
          <a:p>
            <a:pPr marL="742680" lvl="1" indent="-285480">
              <a:spcBef>
                <a:spcPts val="598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Sport</a:t>
            </a:r>
          </a:p>
          <a:p>
            <a:r>
              <a:rPr lang="de-DE" sz="2000" b="0" strike="noStrike" spc="-1">
                <a:solidFill>
                  <a:srgbClr val="000000"/>
                </a:solidFill>
                <a:latin typeface="Verdana"/>
              </a:rPr>
              <a:t>Noch 2 weitere Kurse: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z.B. Psychologie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88956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882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Wenn man LF Wirtschaft belegt oder in einem Fach aus dem Wahlbereich 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(z.B. Literatur und Theater)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 mündliches Abi macht, dann wird dieses – wie jedes mündliche Abiturfach </a:t>
            </a:r>
            <a:r>
              <a:rPr lang="de-DE" sz="2400" spc="-1" dirty="0">
                <a:solidFill>
                  <a:srgbClr val="000000"/>
                </a:solidFill>
                <a:latin typeface="Verdana"/>
                <a:ea typeface="Times New Roman"/>
              </a:rPr>
              <a:t>– z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u einem anrechnungspflichtigen Kurs 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(alle vier HJ)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.</a:t>
            </a: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882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Zusätzlich dazu hat man noch die 40 beleg-pflichtigen Kurse 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(von denen nur Sport, Religion und BK/Musik nicht (voll) anrechnungspflichtig sind).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882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Wenn also zusätzlich noch in einem dieser Fächer eine Abiturprüfung dazu kommt, kann es eng werden.</a:t>
            </a: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title"/>
          </p:nvPr>
        </p:nvSpPr>
        <p:spPr>
          <a:xfrm>
            <a:off x="871200" y="189000"/>
            <a:ext cx="8163000" cy="14346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Probleme mit der Anrechnungspflicht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/>
          </p:nvPr>
        </p:nvSpPr>
        <p:spPr>
          <a:xfrm>
            <a:off x="889560" y="194400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9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Ein etwas konstruiertes Gegenbeispiel: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1" strike="noStrike" spc="-1" dirty="0">
                <a:solidFill>
                  <a:srgbClr val="000000"/>
                </a:solidFill>
                <a:latin typeface="Verdana"/>
              </a:rPr>
              <a:t>M, D, </a:t>
            </a:r>
            <a:r>
              <a:rPr lang="de-DE" sz="2000" b="1" strike="noStrike" spc="-1" dirty="0" err="1">
                <a:solidFill>
                  <a:srgbClr val="000000"/>
                </a:solidFill>
                <a:latin typeface="Verdana"/>
              </a:rPr>
              <a:t>Rel</a:t>
            </a:r>
            <a:r>
              <a:rPr lang="de-DE" sz="2000" b="1" strike="noStrike" spc="-1" dirty="0">
                <a:solidFill>
                  <a:srgbClr val="000000"/>
                </a:solidFill>
                <a:latin typeface="Verdana"/>
              </a:rPr>
              <a:t> </a:t>
            </a: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als schriftl. Prüfungsfächer (LF)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1" strike="noStrike" spc="-1" dirty="0" err="1">
                <a:solidFill>
                  <a:srgbClr val="000000"/>
                </a:solidFill>
                <a:latin typeface="Verdana"/>
              </a:rPr>
              <a:t>Lit</a:t>
            </a:r>
            <a:r>
              <a:rPr lang="de-DE" sz="2000" b="1" spc="-1" dirty="0">
                <a:solidFill>
                  <a:srgbClr val="000000"/>
                </a:solidFill>
                <a:latin typeface="Verdana"/>
              </a:rPr>
              <a:t>.</a:t>
            </a:r>
            <a:r>
              <a:rPr lang="de-DE" sz="2000" b="1" strike="noStrike" spc="-1" dirty="0">
                <a:solidFill>
                  <a:srgbClr val="000000"/>
                </a:solidFill>
                <a:latin typeface="Verdana"/>
              </a:rPr>
              <a:t>/Theater, S </a:t>
            </a: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als mündliche Prüfungsfächer (BF)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Wäre nicht möglich weil man so auf </a:t>
            </a:r>
            <a:r>
              <a:rPr lang="de-DE" sz="2000" b="1" strike="noStrike" spc="-1" dirty="0">
                <a:solidFill>
                  <a:srgbClr val="000000"/>
                </a:solidFill>
                <a:latin typeface="Verdana"/>
              </a:rPr>
              <a:t>42</a:t>
            </a: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 verpflichtend anzurechnende Kurse kommt: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Von 40 belegpflichtigen Kursen kann man nur zwei der vier Kurse in BK oder Mu nicht anrechnen lassen.</a:t>
            </a:r>
            <a:br>
              <a:rPr lang="de-DE" sz="2000" b="0" strike="noStrike" spc="-1" dirty="0">
                <a:solidFill>
                  <a:srgbClr val="000000"/>
                </a:solidFill>
                <a:latin typeface="Verdana"/>
              </a:rPr>
            </a:br>
            <a:r>
              <a:rPr lang="de-DE" sz="1600" b="0" strike="noStrike" spc="-1" dirty="0">
                <a:solidFill>
                  <a:srgbClr val="000000"/>
                </a:solidFill>
                <a:latin typeface="Verdana"/>
              </a:rPr>
              <a:t>(Reli und Sport sind als Prüfungsfächer anrechnungspflichtig)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Zu den nun 38 anrechnungspflichtigen Kursen kämen nun noch die vier in Literatur/Theater aus dem Wahlbereich hinzu</a:t>
            </a:r>
            <a:br>
              <a:rPr lang="de-DE" sz="2000" b="0" strike="noStrike" spc="-1" dirty="0">
                <a:solidFill>
                  <a:srgbClr val="000000"/>
                </a:solidFill>
                <a:latin typeface="Verdana"/>
              </a:rPr>
            </a:br>
            <a:r>
              <a:rPr lang="de-DE" sz="1600" b="0" strike="noStrike" spc="-1" dirty="0">
                <a:solidFill>
                  <a:srgbClr val="000000"/>
                </a:solidFill>
                <a:latin typeface="Verdana"/>
              </a:rPr>
              <a:t>(es müssen alle vier angerechnet werden, da mdl. Prüfungsfach)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Probleme wie diese gibt’s aber nur sehr selten</a:t>
            </a:r>
          </a:p>
        </p:txBody>
      </p:sp>
      <p:sp>
        <p:nvSpPr>
          <p:cNvPr id="114" name="PlaceHolder 2"/>
          <p:cNvSpPr>
            <a:spLocks noGrp="1"/>
          </p:cNvSpPr>
          <p:nvPr>
            <p:ph type="title"/>
          </p:nvPr>
        </p:nvSpPr>
        <p:spPr>
          <a:xfrm>
            <a:off x="871200" y="189000"/>
            <a:ext cx="8163000" cy="14346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Probleme mit der Anrechnungspflicht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Berechnung der Abiturnote</a:t>
            </a: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8280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3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1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GRUNDSÄTZLICHES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Neue Notenskala: Punkte statt Noten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Zusammensetzung der Abschlussnote: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1143000" lvl="2" indent="-228600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  <a:tab pos="891540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Block I aus den vier Halbjahren (2/3)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1143000" lvl="2" indent="-228600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  <a:tab pos="891540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Block II aus der Abiturprüfung (1/3)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</p:txBody>
      </p:sp>
      <p:graphicFrame>
        <p:nvGraphicFramePr>
          <p:cNvPr id="126" name="Tabelle 125"/>
          <p:cNvGraphicFramePr/>
          <p:nvPr/>
        </p:nvGraphicFramePr>
        <p:xfrm>
          <a:off x="391680" y="3409560"/>
          <a:ext cx="8453160" cy="785880"/>
        </p:xfrm>
        <a:graphic>
          <a:graphicData uri="http://schemas.openxmlformats.org/drawingml/2006/table">
            <a:tbl>
              <a:tblPr/>
              <a:tblGrid>
                <a:gridCol w="528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7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88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88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7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88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2848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6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15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14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13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12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11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10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9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8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7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6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5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4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3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2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1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0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2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Sehr gut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Gut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Befr.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Ausr.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Mangelh.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 marL="90000" marR="90000">
                    <a:solidFill>
                      <a:srgbClr val="CFE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8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de-DE" sz="1800" b="1" strike="noStrike" spc="-1">
                          <a:solidFill>
                            <a:srgbClr val="000000"/>
                          </a:solidFill>
                          <a:latin typeface="Verdana"/>
                        </a:rPr>
                        <a:t>6</a:t>
                      </a:r>
                      <a:endParaRPr lang="de-DE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000" marR="90000">
                    <a:solidFill>
                      <a:srgbClr val="F781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Berechnung der Abiturnote</a:t>
            </a: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8280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Block I: die Kursnoten (Halbjahreszeugnisse)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40 Kurse müssen angerechnet werden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Die beiden besten (Schnitt über alle 4 HJ) der </a:t>
            </a:r>
            <a:r>
              <a:rPr lang="de-DE" sz="2400" spc="-1" dirty="0">
                <a:solidFill>
                  <a:srgbClr val="000000"/>
                </a:solidFill>
                <a:latin typeface="Verdana"/>
              </a:rPr>
              <a:t>drei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Leistungsfächer zählen doppelt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Diese 48 Noten werden mit 40/48 multipliziert, somit maximal 40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Verdana"/>
              </a:rPr>
              <a:t>∙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15=</a:t>
            </a:r>
            <a:r>
              <a:rPr lang="de-DE" sz="2400" b="1" strike="noStrike" spc="-1" dirty="0">
                <a:solidFill>
                  <a:srgbClr val="000000"/>
                </a:solidFill>
                <a:latin typeface="Verdana"/>
              </a:rPr>
              <a:t>600 Punkte möglich </a:t>
            </a: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Block II: Die Abiturprüfung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Alle fünf Prüfungsfächer (</a:t>
            </a:r>
            <a:r>
              <a:rPr lang="de-DE" sz="2400" spc="-1" dirty="0">
                <a:solidFill>
                  <a:srgbClr val="000000"/>
                </a:solidFill>
                <a:latin typeface="Verdana"/>
              </a:rPr>
              <a:t>drei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Leistungsfächer schriftlich, 2 Basisfächer mündlich) zählen vierfach, also</a:t>
            </a:r>
            <a:r>
              <a:rPr lang="de-DE" dirty="0">
                <a:latin typeface="Verdana"/>
              </a:rPr>
              <a:t> 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4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Verdana"/>
              </a:rPr>
              <a:t>∙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15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Verdana"/>
              </a:rPr>
              <a:t>∙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5=</a:t>
            </a:r>
            <a:r>
              <a:rPr lang="de-DE" sz="2400" b="1" strike="noStrike" spc="-1" dirty="0">
                <a:solidFill>
                  <a:srgbClr val="000000"/>
                </a:solidFill>
                <a:latin typeface="Verdana"/>
              </a:rPr>
              <a:t>300 Punkte möglich</a:t>
            </a: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Hürden zum Bestehen</a:t>
            </a: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8280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Block I: die Kursnoten (Halbjahreszeugnisse)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Mindestens 200 Punkte (5 im Schnitt)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Höchstens 8 Unterkurse (unter 5 Punkte) unter den angerechneten Kursen</a:t>
            </a:r>
          </a:p>
          <a:p>
            <a:pPr marL="1143000" lvl="2" indent="-228600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  <a:tab pos="891540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Darunter höchstens 3 in den Leistungsfächern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Keine 0 Punkte in einem anrechnungspflichtigen Kurs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Block II: Die Abiturprüfung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Mindestens 100 Punkte (5 im Schnitt)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Höchstens 2 Fächer unter 20 Punkte (5 im Schnitt)</a:t>
            </a:r>
          </a:p>
          <a:p>
            <a:pPr marL="1143000" lvl="2" indent="-228600">
              <a:spcBef>
                <a:spcPts val="598"/>
              </a:spcBef>
              <a:buClr>
                <a:srgbClr val="003366"/>
              </a:buClr>
              <a:buFont typeface="Verdana"/>
              <a:buChar char="•"/>
              <a:tabLst>
                <a:tab pos="685800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1000" algn="l"/>
                <a:tab pos="891540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Darunter höchstens 1 in den Leistungsfächern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Keine 0 Punkte </a:t>
            </a:r>
            <a:r>
              <a:rPr lang="de-DE" sz="1800" b="0" strike="noStrike" spc="-1" dirty="0">
                <a:solidFill>
                  <a:srgbClr val="000000"/>
                </a:solidFill>
                <a:latin typeface="Verdana"/>
              </a:rPr>
              <a:t>(mindestens 4 Punkte in vierfacher Wertung)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Spezialfall Wirtschaft</a:t>
            </a: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1033200" y="3139920"/>
            <a:ext cx="8110440" cy="238901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8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nur 5-stündig möglich (Leistungsfach)</a:t>
            </a:r>
          </a:p>
          <a:p>
            <a:pPr marL="342720" indent="-342720">
              <a:lnSpc>
                <a:spcPct val="8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Aufgrund ähnlicher Themen dürfen in 12.1 Geographie und in 12.2 Gemeinschaftskunde entfallen. Sie können aber trotzdem gewählt werden.</a:t>
            </a:r>
          </a:p>
          <a:p>
            <a:pPr marL="342720" indent="-342720">
              <a:lnSpc>
                <a:spcPct val="8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3" name="Freihandform 132"/>
          <p:cNvSpPr/>
          <p:nvPr/>
        </p:nvSpPr>
        <p:spPr>
          <a:xfrm>
            <a:off x="900000" y="1989000"/>
            <a:ext cx="7993080" cy="9255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lnSpc>
                <a:spcPct val="90000"/>
              </a:lnSpc>
              <a:spcBef>
                <a:spcPts val="74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3000" b="0" strike="noStrike" spc="-1" dirty="0">
                <a:solidFill>
                  <a:srgbClr val="000000"/>
                </a:solidFill>
                <a:latin typeface="Verdana"/>
              </a:rPr>
              <a:t>In der Kursstufe können </a:t>
            </a:r>
            <a:r>
              <a:rPr lang="de-DE" sz="3000" b="0" strike="noStrike" spc="-1" dirty="0" err="1">
                <a:solidFill>
                  <a:srgbClr val="000000"/>
                </a:solidFill>
                <a:latin typeface="Verdana"/>
              </a:rPr>
              <a:t>Schüler:innen</a:t>
            </a:r>
            <a:r>
              <a:rPr lang="de-DE" sz="3000" b="0" strike="noStrike" spc="-1" dirty="0">
                <a:solidFill>
                  <a:srgbClr val="000000"/>
                </a:solidFill>
                <a:latin typeface="Verdana"/>
              </a:rPr>
              <a:t> das für sie neue Fach Wirtschaft wählen </a:t>
            </a:r>
            <a:endParaRPr lang="de-DE" sz="3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Besondere Lernleistung </a:t>
            </a: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Seminarkurs ist als besondere Lernleistung möglich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 (z.B. Seminarkurs Film, SIA)</a:t>
            </a: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Außerdem besteht die Möglichkeit an einer Teilnahme an geeigneter Arbeit außerhalb der Schule, z.B. an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einem Wettbewerb (z.B. Jugend forscht, Jugend musiziert, Jugend gründet, </a:t>
            </a:r>
            <a:r>
              <a:rPr lang="de-DE" sz="2200" b="0" strike="noStrike" spc="-1" dirty="0" err="1">
                <a:solidFill>
                  <a:srgbClr val="000000"/>
                </a:solidFill>
                <a:latin typeface="Verdana"/>
              </a:rPr>
              <a:t>Debating</a:t>
            </a:r>
            <a:r>
              <a:rPr lang="de-DE" sz="2200" spc="-1" dirty="0">
                <a:solidFill>
                  <a:srgbClr val="000000"/>
                </a:solidFill>
                <a:latin typeface="Verdana"/>
              </a:rPr>
              <a:t>-AG, …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)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Verdana"/>
              </a:rPr>
              <a:t>e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inem Schülerstudium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einem Praktikum (z.B. </a:t>
            </a:r>
            <a:r>
              <a:rPr lang="de-DE" sz="2200" spc="-1" dirty="0">
                <a:solidFill>
                  <a:srgbClr val="000000"/>
                </a:solidFill>
                <a:latin typeface="Verdana"/>
              </a:rPr>
              <a:t>Balu &amp; Du, 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Biotechnik-AG)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Gesellschaftliches Engagement in Gremien (Jugend-Parlament, Landesschülerbeirat, ...)</a:t>
            </a: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1" strike="noStrike" spc="-1">
                <a:solidFill>
                  <a:srgbClr val="003366"/>
                </a:solidFill>
                <a:latin typeface="Verdana"/>
              </a:rPr>
              <a:t>Überblick</a:t>
            </a:r>
            <a:endParaRPr lang="de-DE" sz="4400" b="0" strike="noStrike" spc="-1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936000" y="1915920"/>
            <a:ext cx="8110440" cy="4708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200" b="1" strike="noStrike" spc="-1" dirty="0">
                <a:solidFill>
                  <a:srgbClr val="000000"/>
                </a:solidFill>
                <a:latin typeface="Verdana"/>
              </a:rPr>
              <a:t>Aufgabenfelder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fünfstündige Leistungsfächer</a:t>
            </a:r>
            <a:r>
              <a:rPr lang="de-DE" sz="3000" b="0" strike="noStrike" spc="-1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2-/3-stündige Basisfächer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Wahlbereich, weitere Fächer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Mindestanforderungen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Abitur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Verrechnung der Noten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0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000" b="1" strike="noStrike" spc="-1" dirty="0">
                <a:solidFill>
                  <a:srgbClr val="000000"/>
                </a:solidFill>
                <a:latin typeface="Verdana"/>
              </a:rPr>
              <a:t>Spezialfälle und Neuerungen</a:t>
            </a:r>
            <a:endParaRPr lang="de-DE" sz="3000" b="0" strike="noStrike" spc="-1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Besondere Lernleistung </a:t>
            </a: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Voraussetzungen: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Oberstufen- und abiturgerechtes Niveau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Studienvorbereitende Arbeitsweisen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Zeitlicher Aufwand und Methodik dem Seminarkurs entsprechend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Möglichkeit der individuellen Benotung (bei Teamarbeit)</a:t>
            </a:r>
          </a:p>
          <a:p>
            <a:pPr marL="342720" indent="-3427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Verrechnung der Note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50% Kursnote (Seminarkurs) bzw. Benotung Wettbewerb o.ä.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25% Dokumentation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25% Kolloquium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>
                <a:solidFill>
                  <a:srgbClr val="000000"/>
                </a:solidFill>
                <a:latin typeface="Verdana"/>
              </a:rPr>
              <a:t>Kann eine der 2 mündlichen Prüfungen ersetzen</a:t>
            </a:r>
            <a:r>
              <a:rPr lang="de-DE" sz="1800" b="0" strike="noStrike" spc="-1">
                <a:solidFill>
                  <a:srgbClr val="000000"/>
                </a:solidFill>
                <a:latin typeface="Verdana"/>
              </a:rPr>
              <a:t> (soweit alle anderen Bedingungen erfüllt sind)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endParaRPr lang="de-DE" sz="18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Spezialfall Seminarkurs</a:t>
            </a: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Die Schule bietet einen oder mehrere Seminar-kurse zu einem selbstgewählten Thema an.</a:t>
            </a:r>
          </a:p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Der Seminarkurs findet in Klasse 11 mit drei Wochenstunden statt.</a:t>
            </a:r>
          </a:p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Die </a:t>
            </a:r>
            <a:r>
              <a:rPr lang="de-DE" sz="2400" b="0" strike="noStrike" spc="-1" dirty="0" err="1">
                <a:solidFill>
                  <a:srgbClr val="000000"/>
                </a:solidFill>
                <a:latin typeface="Verdana"/>
              </a:rPr>
              <a:t>Teilnehmer:innen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bilden kleine Arbeitsgruppen.</a:t>
            </a:r>
          </a:p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Sie müssen eine schriftliche Dokumentation der Ergebnisse, des Arbeitsprozesses, der angewandten Methoden ... anfertigen. </a:t>
            </a:r>
          </a:p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In einem Kolloquium müssen die Gruppen ihre Ergebnisse auch mündlich vorstellen.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Zeitlicher Überblick</a:t>
            </a: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Vorstellung der Unterschiede zwischen Leistungs- und Basisfächern durch eure Fachlehrer</a:t>
            </a:r>
            <a:b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</a:br>
            <a:endParaRPr lang="de-DE" sz="1000" spc="-1" dirty="0">
              <a:solidFill>
                <a:srgbClr val="000000"/>
              </a:solidFill>
              <a:latin typeface="Verdana"/>
            </a:endParaRPr>
          </a:p>
          <a:p>
            <a:pPr>
              <a:spcBef>
                <a:spcPts val="799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1000" b="1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2400" b="1" spc="-1" dirty="0">
                <a:solidFill>
                  <a:srgbClr val="FF0000"/>
                </a:solidFill>
                <a:latin typeface="Verdana"/>
              </a:rPr>
              <a:t>Januar</a:t>
            </a:r>
            <a:endParaRPr lang="de-DE" sz="2400" b="1" strike="noStrike" spc="-1" dirty="0">
              <a:solidFill>
                <a:srgbClr val="FF0000"/>
              </a:solidFill>
              <a:latin typeface="Verdana"/>
            </a:endParaRP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1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pc="-1" dirty="0">
                <a:solidFill>
                  <a:srgbClr val="000000"/>
                </a:solidFill>
                <a:latin typeface="Verdana"/>
                <a:ea typeface="Times New Roman"/>
              </a:rPr>
              <a:t>Vorstellung der Kurswahl den 10ten Klassen</a:t>
            </a:r>
            <a:b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</a:br>
            <a:endParaRPr lang="de-DE" sz="1000" spc="-1" dirty="0">
              <a:solidFill>
                <a:srgbClr val="000000"/>
              </a:solidFill>
              <a:latin typeface="Verdana"/>
              <a:ea typeface="Times New Roman"/>
            </a:endParaRPr>
          </a:p>
          <a:p>
            <a:pPr>
              <a:spcBef>
                <a:spcPts val="799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1000" b="1" strike="noStrike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Ende Januar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1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</a:rPr>
              <a:t>Vorstellung aller angebotenen Wahlfächer</a:t>
            </a:r>
          </a:p>
          <a:p>
            <a:pPr>
              <a:spcBef>
                <a:spcPts val="799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1000" spc="-1" dirty="0">
              <a:solidFill>
                <a:srgbClr val="000000"/>
              </a:solidFill>
              <a:latin typeface="Verdana"/>
            </a:endParaRPr>
          </a:p>
          <a:p>
            <a:pPr>
              <a:spcBef>
                <a:spcPts val="799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1000" b="0" strike="noStrike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Mi, 4.2. 2.-3. Stunde in der Aula</a:t>
            </a:r>
            <a:endParaRPr lang="de-DE" sz="2400" spc="-1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A30B1-43B6-07F1-B78C-D8B236CBC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>
            <a:extLst>
              <a:ext uri="{FF2B5EF4-FFF2-40B4-BE49-F238E27FC236}">
                <a16:creationId xmlns:a16="http://schemas.microsoft.com/office/drawing/2014/main" id="{979D7437-8682-9A59-0623-33E7F4FB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Zeitlicher Überblick</a:t>
            </a:r>
          </a:p>
        </p:txBody>
      </p:sp>
      <p:sp>
        <p:nvSpPr>
          <p:cNvPr id="141" name="PlaceHolder 2">
            <a:extLst>
              <a:ext uri="{FF2B5EF4-FFF2-40B4-BE49-F238E27FC236}">
                <a16:creationId xmlns:a16="http://schemas.microsoft.com/office/drawing/2014/main" id="{08A6B8B7-C926-E67D-9A26-2C8D9E41387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Vorwahlen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 zur Bestimmung des Bedarfs an Kursen in den jeweiligen Fächern</a:t>
            </a:r>
            <a:endParaRPr lang="de-DE" sz="2400" b="1" spc="-1" dirty="0">
              <a:solidFill>
                <a:srgbClr val="000000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bis spätestens Freitag, </a:t>
            </a:r>
            <a:r>
              <a:rPr lang="de-DE" sz="2400" b="1" spc="-1" dirty="0">
                <a:solidFill>
                  <a:srgbClr val="FF0000"/>
                </a:solidFill>
                <a:latin typeface="Verdana"/>
              </a:rPr>
              <a:t>13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. März 2026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1800" i="1" spc="-1" dirty="0">
                <a:solidFill>
                  <a:srgbClr val="000000"/>
                </a:solidFill>
                <a:latin typeface="Verdana"/>
              </a:rPr>
              <a:t>geplant</a:t>
            </a: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: Mi, 4.3. –</a:t>
            </a:r>
            <a:r>
              <a:rPr lang="de-DE" sz="1800" i="1" spc="-1" dirty="0">
                <a:solidFill>
                  <a:srgbClr val="000000"/>
                </a:solidFill>
                <a:latin typeface="Verdana"/>
              </a:rPr>
              <a:t> so</a:t>
            </a: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 bleibt </a:t>
            </a:r>
            <a:r>
              <a:rPr lang="de-DE" sz="1800" i="1" spc="-1" dirty="0">
                <a:solidFill>
                  <a:srgbClr val="000000"/>
                </a:solidFill>
                <a:latin typeface="Verdana"/>
              </a:rPr>
              <a:t>danach noch Zeit für Änderungen</a:t>
            </a:r>
            <a:endParaRPr lang="de-DE" sz="2400" b="0" i="1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Endgültige Kurswahl</a:t>
            </a:r>
            <a:endParaRPr lang="de-DE" sz="2400" b="1" strike="noStrike" spc="-1" dirty="0">
              <a:solidFill>
                <a:srgbClr val="FF0000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1" spc="-1" dirty="0">
                <a:solidFill>
                  <a:srgbClr val="FF0000"/>
                </a:solidFill>
                <a:latin typeface="Verdana"/>
              </a:rPr>
              <a:t>	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bis Mittwoch, </a:t>
            </a:r>
            <a:r>
              <a:rPr lang="de-DE" sz="2400" b="1" spc="-1" dirty="0">
                <a:solidFill>
                  <a:srgbClr val="FF0000"/>
                </a:solidFill>
                <a:latin typeface="Verdana"/>
              </a:rPr>
              <a:t>20</a:t>
            </a:r>
            <a:r>
              <a:rPr lang="de-DE" sz="2400" b="1" strike="noStrike" spc="-1" dirty="0">
                <a:solidFill>
                  <a:srgbClr val="FF0000"/>
                </a:solidFill>
                <a:latin typeface="Verdana"/>
              </a:rPr>
              <a:t>. Mai 2026</a:t>
            </a:r>
            <a:endParaRPr lang="de-DE" sz="24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1200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spc="-1" dirty="0">
                <a:solidFill>
                  <a:srgbClr val="000000"/>
                </a:solidFill>
                <a:latin typeface="Verdana"/>
              </a:rPr>
              <a:t>Dabei werden die Leistungsfächer und damit die schriftlichen Prüfungsfächer festgelegt. Die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mündl</a:t>
            </a:r>
            <a:r>
              <a:rPr lang="de-DE" sz="2400" spc="-1" dirty="0">
                <a:solidFill>
                  <a:srgbClr val="000000"/>
                </a:solidFill>
                <a:latin typeface="Verdana"/>
              </a:rPr>
              <a:t>ichen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Prüfungsfächer werden erst im 12. Schuljahr endgültig gewählt.</a:t>
            </a:r>
          </a:p>
        </p:txBody>
      </p:sp>
    </p:spTree>
    <p:extLst>
      <p:ext uri="{BB962C8B-B14F-4D97-AF65-F5344CB8AC3E}">
        <p14:creationId xmlns:p14="http://schemas.microsoft.com/office/powerpoint/2010/main" val="38416209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Weitere Informationen</a:t>
            </a: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3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Klassenarbeiten heißen ab jetzt Klausuren.</a:t>
            </a: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Verdana"/>
                <a:ea typeface="Times New Roman"/>
              </a:rPr>
              <a:t>Am Ende jedes Halbjahres gibt es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 ein Zeugnis.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Der Klassenverband wird aufgelöst (Kurssystem).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Die endgültige Wahl der beiden mündlichen Prüfungsfächer findet erst am Ende von 12.1 statt</a:t>
            </a:r>
            <a:b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</a:b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(da sind wir aktuell gerade dabei).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833"/>
              </a:spcBef>
              <a:spcAft>
                <a:spcPts val="283"/>
              </a:spcAft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  <a:ea typeface="Times New Roman"/>
              </a:rPr>
              <a:t>Auch in der Kursstufe gibt es weiterhin GFS.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90000"/>
              </a:lnSpc>
              <a:spcBef>
                <a:spcPts val="550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GFS</a:t>
            </a: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00100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In den ersten drei Halbjahren müssen drei GFS in drei Fächern erbracht werden.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Verdana"/>
              </a:rPr>
              <a:t>Es empfiehlt sich eine GFS pro Halbjahr.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Die Anmeldung zu den GFS erfolgt bis zu den Herbstferien bei </a:t>
            </a:r>
            <a:r>
              <a:rPr lang="de-DE" sz="2200" b="0" strike="noStrike" spc="-1" dirty="0" err="1">
                <a:solidFill>
                  <a:srgbClr val="000000"/>
                </a:solidFill>
                <a:latin typeface="Verdana"/>
              </a:rPr>
              <a:t>der:dem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 jeweiligen </a:t>
            </a:r>
            <a:r>
              <a:rPr lang="de-DE" sz="2200" b="0" strike="noStrike" spc="-1" dirty="0" err="1">
                <a:solidFill>
                  <a:srgbClr val="000000"/>
                </a:solidFill>
                <a:latin typeface="Verdana"/>
              </a:rPr>
              <a:t>Fachlehrer:in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. Bei der Anmeldung wird sowohl Thema als auch Zeitpunkt (welches </a:t>
            </a:r>
            <a:r>
              <a:rPr lang="de-DE" sz="2200" spc="-1" dirty="0">
                <a:solidFill>
                  <a:srgbClr val="000000"/>
                </a:solidFill>
                <a:latin typeface="Verdana"/>
              </a:rPr>
              <a:t>HJ) </a:t>
            </a: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vereinbart.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Verdana"/>
              </a:rPr>
              <a:t>Alle drei GFS müssen spätestens bis zu den Weihnachtsferien im dritten HJ erbracht werden.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GFS zählen weiterhin wie eine KA.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Verdana"/>
              </a:rPr>
              <a:t>Im vierten Halbjahr kann man noch freiwillig eine GFS in einem weiteren Fach erbringen (Anmeldung spätestens zu Beginn des vierten HJ).</a:t>
            </a:r>
            <a:endParaRPr lang="de-DE" sz="2200" b="0" strike="noStrike" spc="-1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927958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Kurswahl mit </a:t>
            </a:r>
            <a:r>
              <a:rPr lang="de-DE" spc="-1" dirty="0" err="1">
                <a:solidFill>
                  <a:srgbClr val="003366"/>
                </a:solidFill>
                <a:latin typeface="Verdana"/>
              </a:rPr>
              <a:t>winprosa</a:t>
            </a:r>
            <a:endParaRPr lang="de-DE" sz="4400" b="0" strike="noStrike" spc="-1" dirty="0">
              <a:solidFill>
                <a:srgbClr val="003366"/>
              </a:solidFill>
              <a:latin typeface="Verdan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2946" y="1915920"/>
            <a:ext cx="8931254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trike="noStrike" spc="-1" dirty="0">
              <a:solidFill>
                <a:srgbClr val="000000"/>
              </a:solidFill>
              <a:latin typeface="Verdana"/>
            </a:endParaRPr>
          </a:p>
          <a:p>
            <a:pPr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pc="-1" dirty="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E4C7AE-BDEF-622F-6811-2AEFF48C7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 t="9568" r="16225" b="6855"/>
          <a:stretch/>
        </p:blipFill>
        <p:spPr bwMode="auto">
          <a:xfrm>
            <a:off x="765638" y="2113414"/>
            <a:ext cx="7605870" cy="443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92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Kurswahl (analog)</a:t>
            </a: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2946" y="1915920"/>
            <a:ext cx="8931254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trike="noStrike" spc="-1" dirty="0">
              <a:solidFill>
                <a:srgbClr val="000000"/>
              </a:solidFill>
              <a:latin typeface="Verdana"/>
            </a:endParaRPr>
          </a:p>
          <a:p>
            <a:pPr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pc="-1" dirty="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1D80FC1-AD13-BF21-DE8E-33B36C8AA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6" y="1915920"/>
            <a:ext cx="3437490" cy="485175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078EC14-65BA-3250-F91F-87637AD33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95146" y="1516586"/>
            <a:ext cx="3671815" cy="54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85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Geschafft…</a:t>
            </a: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2946" y="1915920"/>
            <a:ext cx="8931254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pc="-1" dirty="0">
              <a:solidFill>
                <a:srgbClr val="000000"/>
              </a:solidFill>
              <a:latin typeface="Verdana"/>
            </a:endParaRPr>
          </a:p>
          <a:p>
            <a:pPr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4000" b="1" strike="noStrike" spc="-1" dirty="0">
                <a:solidFill>
                  <a:srgbClr val="000000"/>
                </a:solidFill>
                <a:latin typeface="Verdana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4959406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Geschafft…</a:t>
            </a: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2946" y="1915920"/>
            <a:ext cx="8931254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endParaRPr lang="de-DE" sz="4000" b="1" spc="-1" dirty="0">
              <a:solidFill>
                <a:srgbClr val="000000"/>
              </a:solidFill>
              <a:latin typeface="Verdana"/>
            </a:endParaRPr>
          </a:p>
          <a:p>
            <a:pPr algn="ctr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4000" b="1" strike="noStrike" spc="-1" dirty="0">
                <a:solidFill>
                  <a:srgbClr val="000000"/>
                </a:solidFill>
                <a:latin typeface="Verdana"/>
              </a:rPr>
              <a:t>Vielen Dank.</a:t>
            </a:r>
          </a:p>
        </p:txBody>
      </p:sp>
    </p:spTree>
    <p:extLst>
      <p:ext uri="{BB962C8B-B14F-4D97-AF65-F5344CB8AC3E}">
        <p14:creationId xmlns:p14="http://schemas.microsoft.com/office/powerpoint/2010/main" val="2105472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200" b="1" strike="noStrike" spc="-1" dirty="0">
                <a:solidFill>
                  <a:srgbClr val="000000"/>
                </a:solidFill>
                <a:latin typeface="Verdana"/>
              </a:rPr>
              <a:t>I</a:t>
            </a:r>
            <a:r>
              <a:rPr lang="de-DE" sz="3200" spc="-1" dirty="0">
                <a:solidFill>
                  <a:srgbClr val="000000"/>
                </a:solidFill>
                <a:latin typeface="Verdana"/>
              </a:rPr>
              <a:t>		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Verdana"/>
              </a:rPr>
              <a:t>sprachl</a:t>
            </a:r>
            <a:r>
              <a:rPr lang="de-DE" sz="3200" b="0" strike="noStrike" spc="-1" dirty="0">
                <a:solidFill>
                  <a:srgbClr val="000000"/>
                </a:solidFill>
                <a:latin typeface="Verdana"/>
              </a:rPr>
              <a:t>.-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Verdana"/>
              </a:rPr>
              <a:t>literar</a:t>
            </a:r>
            <a:r>
              <a:rPr lang="de-DE" sz="3200" b="0" strike="noStrike" spc="-1" dirty="0">
                <a:solidFill>
                  <a:srgbClr val="000000"/>
                </a:solidFill>
                <a:latin typeface="Verdana"/>
              </a:rPr>
              <a:t>.-künstlerisch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200" b="1" strike="noStrike" spc="-1" dirty="0">
                <a:solidFill>
                  <a:srgbClr val="000000"/>
                </a:solidFill>
                <a:latin typeface="Verdana"/>
              </a:rPr>
              <a:t>II	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Verdana"/>
              </a:rPr>
              <a:t>gesellschaftswiss</a:t>
            </a:r>
            <a:r>
              <a:rPr lang="de-DE" sz="3200" spc="-1" dirty="0" err="1">
                <a:solidFill>
                  <a:srgbClr val="000000"/>
                </a:solidFill>
                <a:latin typeface="Verdana"/>
              </a:rPr>
              <a:t>enschaftl</a:t>
            </a:r>
            <a:r>
              <a:rPr lang="de-DE" sz="3200" spc="-1" dirty="0">
                <a:solidFill>
                  <a:srgbClr val="000000"/>
                </a:solidFill>
                <a:latin typeface="Verdana"/>
              </a:rPr>
              <a:t>.</a:t>
            </a:r>
            <a:endParaRPr lang="de-DE" sz="32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3200" b="1" strike="noStrike" spc="-1" dirty="0">
                <a:solidFill>
                  <a:srgbClr val="000000"/>
                </a:solidFill>
                <a:latin typeface="Verdana"/>
              </a:rPr>
              <a:t>III</a:t>
            </a:r>
            <a:r>
              <a:rPr lang="de-DE" sz="3200" spc="-1" dirty="0">
                <a:solidFill>
                  <a:srgbClr val="000000"/>
                </a:solidFill>
                <a:latin typeface="Verdana"/>
              </a:rPr>
              <a:t>	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Verdana"/>
              </a:rPr>
              <a:t>mathemat</a:t>
            </a:r>
            <a:r>
              <a:rPr lang="de-DE" sz="3200" b="0" strike="noStrike" spc="-1" dirty="0">
                <a:solidFill>
                  <a:srgbClr val="000000"/>
                </a:solidFill>
                <a:latin typeface="Verdana"/>
              </a:rPr>
              <a:t>.-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Verdana"/>
              </a:rPr>
              <a:t>naturwiss</a:t>
            </a:r>
            <a:r>
              <a:rPr lang="de-DE" sz="3200" b="0" strike="noStrike" spc="-1" dirty="0">
                <a:solidFill>
                  <a:srgbClr val="000000"/>
                </a:solidFill>
                <a:latin typeface="Verdana"/>
              </a:rPr>
              <a:t>.-techn.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ohne Zuordnung zu einem AF:</a:t>
            </a:r>
            <a:r>
              <a:rPr lang="de-DE" sz="3200" b="0" strike="noStrike" spc="-1" dirty="0">
                <a:solidFill>
                  <a:srgbClr val="000000"/>
                </a:solidFill>
                <a:latin typeface="Verdana"/>
              </a:rPr>
              <a:t>  Sport</a:t>
            </a:r>
          </a:p>
        </p:txBody>
      </p:sp>
      <p:sp>
        <p:nvSpPr>
          <p:cNvPr id="95" name="PlaceHolder 2"/>
          <p:cNvSpPr>
            <a:spLocks noGrp="1"/>
          </p:cNvSpPr>
          <p:nvPr>
            <p:ph type="title"/>
          </p:nvPr>
        </p:nvSpPr>
        <p:spPr>
          <a:xfrm>
            <a:off x="871200" y="-481320"/>
            <a:ext cx="8163000" cy="2104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Aufgabenfelder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Die 3 fünfstündigen Fächer</a:t>
            </a: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85800" y="1915920"/>
            <a:ext cx="815328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Zwei der drei Leistungsfächer müssen aus folgendem Angebot gewählt werden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Deutsch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Mathematik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Fremdsprache (aber nur eine)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Naturwissenschaft (aber nur eine)</a:t>
            </a:r>
          </a:p>
          <a:p>
            <a:pPr marL="342720" indent="-342720"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Das dritte ist frei wählbar: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(Fremdsprache / Naturwissenschaft / Musik / </a:t>
            </a:r>
            <a:r>
              <a:rPr lang="de-DE" sz="2400" spc="-1" dirty="0">
                <a:solidFill>
                  <a:srgbClr val="000000"/>
                </a:solidFill>
                <a:latin typeface="Verdana"/>
              </a:rPr>
              <a:t>Bildende Kunst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/ Geschichte / Gemeinschafts-kunde / Erdkunde / Wirtschaft / Sport / Religion / Ethik)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3933249-0AC8-92E3-16AB-0FA98ABD1BA7}"/>
              </a:ext>
            </a:extLst>
          </p:cNvPr>
          <p:cNvSpPr/>
          <p:nvPr/>
        </p:nvSpPr>
        <p:spPr>
          <a:xfrm>
            <a:off x="3264195" y="1909800"/>
            <a:ext cx="5684685" cy="2949279"/>
          </a:xfrm>
          <a:prstGeom prst="rect">
            <a:avLst/>
          </a:prstGeom>
          <a:solidFill>
            <a:srgbClr val="FF9900">
              <a:alpha val="85098"/>
            </a:srgbClr>
          </a:solidFill>
          <a:ln w="9360" cap="sq">
            <a:solidFill>
              <a:srgbClr val="00008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2720" indent="-342720" algn="ctr">
              <a:lnSpc>
                <a:spcPct val="100000"/>
              </a:lnSpc>
              <a:spcBef>
                <a:spcPts val="8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3600" b="1" strike="noStrike" spc="-1" dirty="0">
                <a:solidFill>
                  <a:srgbClr val="000000"/>
                </a:solidFill>
                <a:latin typeface="Verdana"/>
              </a:rPr>
              <a:t>Diese drei Leistungsfächer</a:t>
            </a:r>
            <a:br>
              <a:rPr dirty="0"/>
            </a:br>
            <a:r>
              <a:rPr lang="de-DE" sz="3600" b="1" strike="noStrike" spc="-1" dirty="0">
                <a:solidFill>
                  <a:srgbClr val="000000"/>
                </a:solidFill>
                <a:latin typeface="Verdana"/>
              </a:rPr>
              <a:t> sind Gegenstand der schriftlichen Abiturprüfung</a:t>
            </a:r>
            <a:endParaRPr lang="de-DE" sz="36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20485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Basisfächer:</a:t>
            </a: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033200" y="1843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>
              <a:lnSpc>
                <a:spcPct val="90000"/>
              </a:lnSpc>
              <a:spcBef>
                <a:spcPts val="598"/>
              </a:spcBef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1800" b="0" strike="noStrike" spc="-1" dirty="0">
                <a:solidFill>
                  <a:srgbClr val="000000"/>
                </a:solidFill>
                <a:latin typeface="Verdana"/>
              </a:rPr>
              <a:t>Falls nicht bereits als Leistungsfach gewählt, müssen nun noch die folgenden 2-/3-stündigen Fächer in allen vier Halbjahren durchgehend besucht werden:</a:t>
            </a: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Deutsch</a:t>
            </a:r>
            <a:endParaRPr lang="de-DE" sz="1800" b="0" strike="noStrik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Mathe</a:t>
            </a: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Eine Fremdsprache (E, F, L, </a:t>
            </a:r>
            <a:r>
              <a:rPr lang="de-DE" sz="1800" b="1" strike="noStrike" spc="-1" dirty="0" err="1">
                <a:solidFill>
                  <a:srgbClr val="000000"/>
                </a:solidFill>
                <a:latin typeface="Verdana"/>
              </a:rPr>
              <a:t>Spa</a:t>
            </a: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)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Eine Naturwissenschaft  (B, </a:t>
            </a:r>
            <a:r>
              <a:rPr lang="de-DE" sz="1800" b="1" strike="noStrike" spc="-1" dirty="0" err="1">
                <a:solidFill>
                  <a:srgbClr val="000000"/>
                </a:solidFill>
                <a:latin typeface="Verdana"/>
              </a:rPr>
              <a:t>Ch</a:t>
            </a: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, </a:t>
            </a:r>
            <a:r>
              <a:rPr lang="de-DE" sz="1800" b="1" strike="noStrike" spc="-1" dirty="0" err="1">
                <a:solidFill>
                  <a:srgbClr val="000000"/>
                </a:solidFill>
                <a:latin typeface="Verdana"/>
              </a:rPr>
              <a:t>Ph</a:t>
            </a: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,</a:t>
            </a:r>
            <a:r>
              <a:rPr lang="de-DE" sz="1800" b="1" strike="noStrike" spc="-1" dirty="0">
                <a:solidFill>
                  <a:schemeClr val="tx1"/>
                </a:solidFill>
                <a:latin typeface="Verdana"/>
              </a:rPr>
              <a:t> NWT, </a:t>
            </a:r>
            <a:r>
              <a:rPr lang="de-DE" sz="1800" b="1" strike="noStrike" spc="-1" dirty="0" err="1">
                <a:solidFill>
                  <a:schemeClr val="tx1"/>
                </a:solidFill>
                <a:latin typeface="Verdana"/>
              </a:rPr>
              <a:t>Inf</a:t>
            </a:r>
            <a:r>
              <a:rPr lang="de-DE" sz="1800" b="1" strike="noStrike" spc="-1" dirty="0">
                <a:solidFill>
                  <a:schemeClr val="tx1"/>
                </a:solidFill>
                <a:latin typeface="Verdana"/>
              </a:rPr>
              <a:t> für </a:t>
            </a:r>
            <a:r>
              <a:rPr lang="de-DE" sz="1800" b="1" strike="noStrike" spc="-1" dirty="0" err="1">
                <a:solidFill>
                  <a:schemeClr val="tx1"/>
                </a:solidFill>
                <a:latin typeface="Verdana"/>
              </a:rPr>
              <a:t>IMPler</a:t>
            </a: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)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Eine weitere Fremdsprache oder Naturwissenschaft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Musik oder Bildende Kunst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Geschichte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Gemeinschaftskunde (11.1 und 12.2) im Wechsel mit  </a:t>
            </a:r>
            <a:br>
              <a:rPr dirty="0"/>
            </a:b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Erdkunde (11.2 und 12.1)</a:t>
            </a:r>
            <a:endParaRPr lang="de-DE" spc="-1" dirty="0">
              <a:solidFill>
                <a:srgbClr val="000000"/>
              </a:solidFill>
              <a:latin typeface="Verdana"/>
            </a:endParaRP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Religionslehre oder Ethik</a:t>
            </a:r>
          </a:p>
          <a:p>
            <a:pPr marL="555480" lvl="1" indent="-555480">
              <a:spcBef>
                <a:spcPts val="697"/>
              </a:spcBef>
              <a:buClr>
                <a:srgbClr val="000000"/>
              </a:buClr>
              <a:buFont typeface="StarSymbol"/>
              <a:buAutoNum type="arabicParenR"/>
              <a:tabLst>
                <a:tab pos="7920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1800" b="0" i="1" strike="noStrike" spc="-1" dirty="0">
                <a:solidFill>
                  <a:srgbClr val="000000"/>
                </a:solidFill>
                <a:latin typeface="Verdana"/>
              </a:rPr>
              <a:t>Sport</a:t>
            </a:r>
            <a:r>
              <a:rPr lang="de-DE" sz="1800" b="1" strike="noStrike" spc="-1" dirty="0">
                <a:solidFill>
                  <a:srgbClr val="000000"/>
                </a:solidFill>
                <a:latin typeface="Verdana"/>
              </a:rPr>
              <a:t> </a:t>
            </a:r>
            <a:endParaRPr lang="de-DE" sz="1800" b="0" strike="noStrike" spc="-1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01" name="Rechteck 100"/>
          <p:cNvSpPr/>
          <p:nvPr/>
        </p:nvSpPr>
        <p:spPr>
          <a:xfrm>
            <a:off x="6120000" y="2592000"/>
            <a:ext cx="2376000" cy="1008000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400" b="1" strike="noStrike" spc="-1" dirty="0">
                <a:solidFill>
                  <a:srgbClr val="000000"/>
                </a:solidFill>
                <a:latin typeface="Verdana"/>
              </a:rPr>
              <a:t>3-stündig </a:t>
            </a:r>
            <a:br>
              <a:rPr dirty="0"/>
            </a:br>
            <a:r>
              <a:rPr lang="de-DE" sz="2000" b="1" strike="noStrike" spc="-1" dirty="0">
                <a:solidFill>
                  <a:srgbClr val="000000"/>
                </a:solidFill>
                <a:latin typeface="Verdana"/>
              </a:rPr>
              <a:t>(fett gedruckt)</a:t>
            </a:r>
            <a:endParaRPr lang="de-DE" sz="2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Rechteck 101"/>
          <p:cNvSpPr/>
          <p:nvPr/>
        </p:nvSpPr>
        <p:spPr>
          <a:xfrm>
            <a:off x="5904000" y="5688000"/>
            <a:ext cx="2376000" cy="1008000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400" b="0" i="1" strike="noStrike" spc="-1">
                <a:solidFill>
                  <a:srgbClr val="000000"/>
                </a:solidFill>
                <a:latin typeface="Verdana"/>
              </a:rPr>
              <a:t>2-stündig </a:t>
            </a:r>
            <a:br/>
            <a:r>
              <a:rPr lang="de-DE" sz="2000" b="0" i="1" strike="noStrike" spc="-1">
                <a:solidFill>
                  <a:srgbClr val="000000"/>
                </a:solidFill>
                <a:latin typeface="Verdana"/>
              </a:rPr>
              <a:t>(kursiv)</a:t>
            </a:r>
            <a:endParaRPr lang="de-DE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71200" y="189000"/>
            <a:ext cx="8163000" cy="14346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strike="noStrike" spc="-1" dirty="0">
                <a:solidFill>
                  <a:srgbClr val="003366"/>
                </a:solidFill>
                <a:latin typeface="Verdana"/>
              </a:rPr>
              <a:t> </a:t>
            </a:r>
            <a:br>
              <a:rPr dirty="0"/>
            </a:br>
            <a:r>
              <a:rPr lang="de-DE" sz="4400" strike="noStrike" spc="-1" dirty="0">
                <a:solidFill>
                  <a:srgbClr val="003366"/>
                </a:solidFill>
                <a:latin typeface="Verdana"/>
              </a:rPr>
              <a:t>Der Wahlbereich</a:t>
            </a: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475920" indent="-475920">
              <a:lnSpc>
                <a:spcPct val="90000"/>
              </a:lnSpc>
              <a:spcBef>
                <a:spcPts val="697"/>
              </a:spcBef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Freiwillig können noch folgende neue </a:t>
            </a:r>
          </a:p>
          <a:p>
            <a:pPr marL="475920" indent="-475920">
              <a:lnSpc>
                <a:spcPct val="90000"/>
              </a:lnSpc>
              <a:spcBef>
                <a:spcPts val="697"/>
              </a:spcBef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Verdana"/>
              </a:rPr>
              <a:t>Fächer in der Kursstufe belegt werden:</a:t>
            </a:r>
          </a:p>
          <a:p>
            <a:pPr marL="475920" indent="-4759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Verdana"/>
              </a:rPr>
              <a:t>Astronomie, </a:t>
            </a:r>
            <a:r>
              <a:rPr lang="de-DE" sz="2800" b="1" spc="-1" dirty="0">
                <a:solidFill>
                  <a:srgbClr val="000000"/>
                </a:solidFill>
                <a:latin typeface="Verdana"/>
              </a:rPr>
              <a:t>Literatur, </a:t>
            </a:r>
            <a:r>
              <a:rPr lang="de-DE" sz="2800" b="1" strike="noStrike" spc="-1" dirty="0">
                <a:solidFill>
                  <a:srgbClr val="000000"/>
                </a:solidFill>
                <a:latin typeface="Verdana"/>
              </a:rPr>
              <a:t>Psychologie, </a:t>
            </a:r>
            <a:r>
              <a:rPr lang="de-DE" sz="2800" b="1" spc="-1" dirty="0">
                <a:solidFill>
                  <a:srgbClr val="000000"/>
                </a:solidFill>
                <a:latin typeface="Verdana"/>
              </a:rPr>
              <a:t>Philosophie</a:t>
            </a:r>
            <a:endParaRPr lang="de-DE" sz="28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jeweils 2-stündig in 2 Halbjahren möglich, d.h. in Klasse 11 </a:t>
            </a:r>
            <a:r>
              <a:rPr lang="de-DE" sz="2400" spc="-1" dirty="0">
                <a:solidFill>
                  <a:srgbClr val="000000"/>
                </a:solidFill>
                <a:latin typeface="Verdana"/>
              </a:rPr>
              <a:t>bzw.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12</a:t>
            </a:r>
          </a:p>
          <a:p>
            <a:pPr marL="475920" indent="-475920">
              <a:spcBef>
                <a:spcPts val="697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Verdana"/>
              </a:rPr>
              <a:t>Vertiefungskurs Mathematik, Literatur und </a:t>
            </a:r>
            <a:r>
              <a:rPr lang="de-DE" sz="2800" b="1" spc="-1" dirty="0">
                <a:solidFill>
                  <a:srgbClr val="000000"/>
                </a:solidFill>
                <a:latin typeface="Verdana"/>
              </a:rPr>
              <a:t>Theater, (Informatik)</a:t>
            </a:r>
            <a:endParaRPr lang="de-DE" sz="2800" b="0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2-stündig, bis zu 4 Halbjahre möglich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Anforderungen Belegung</a:t>
            </a: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Es müssen mindestens 42 Kurse (3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  <a:ea typeface="Verdana"/>
              </a:rPr>
              <a:t>∙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4 Leistungs-kurse + 30 Basiskurse) belegt werden</a:t>
            </a:r>
            <a:br>
              <a:rPr dirty="0"/>
            </a:br>
            <a:r>
              <a:rPr lang="de-DE" sz="2000" b="0" i="1" strike="noStrike" spc="-1" dirty="0">
                <a:solidFill>
                  <a:srgbClr val="000000"/>
                </a:solidFill>
                <a:latin typeface="Verdana"/>
              </a:rPr>
              <a:t>(dadurch werden auch automatisch die durchschnittlichen 32 Wochenstunden erreicht)</a:t>
            </a:r>
            <a:endParaRPr lang="de-DE" sz="2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Die 10 bereits genannten Fächer, die man alle 4 Halbjahre 2-, 3- oder 5-stündig belegen muss, ergeben 40 Kurse. Für die mindestens 2 fehlenden Kurse kann man wählen zwischen</a:t>
            </a:r>
          </a:p>
          <a:p>
            <a:pPr marL="742680" lvl="1" indent="-285480">
              <a:lnSpc>
                <a:spcPct val="90000"/>
              </a:lnSpc>
              <a:spcBef>
                <a:spcPts val="550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Fächern aus dem Wahlbereich</a:t>
            </a:r>
          </a:p>
          <a:p>
            <a:pPr marL="742680" lvl="1" indent="-285480">
              <a:lnSpc>
                <a:spcPct val="90000"/>
              </a:lnSpc>
              <a:spcBef>
                <a:spcPts val="550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Noch nicht belegten Fächern aus dem Pflichtbereich </a:t>
            </a:r>
            <a:r>
              <a:rPr lang="de-DE" sz="1600" b="0" i="1" strike="noStrike" spc="-1" dirty="0">
                <a:solidFill>
                  <a:srgbClr val="000000"/>
                </a:solidFill>
                <a:latin typeface="Verdana"/>
              </a:rPr>
              <a:t>(z.B. weitere NW oder FS, BK/Mu, </a:t>
            </a:r>
            <a:r>
              <a:rPr lang="de-DE" sz="1600" b="0" i="1" strike="noStrike" spc="-1" dirty="0" err="1">
                <a:solidFill>
                  <a:srgbClr val="000000"/>
                </a:solidFill>
                <a:latin typeface="Verdana"/>
              </a:rPr>
              <a:t>gk</a:t>
            </a:r>
            <a:r>
              <a:rPr lang="de-DE" sz="1600" b="0" i="1" strike="noStrike" spc="-1" dirty="0">
                <a:solidFill>
                  <a:srgbClr val="000000"/>
                </a:solidFill>
                <a:latin typeface="Verdana"/>
              </a:rPr>
              <a:t>+, </a:t>
            </a:r>
            <a:r>
              <a:rPr lang="de-DE" sz="1600" b="0" i="1" strike="noStrike" spc="-1" dirty="0" err="1">
                <a:solidFill>
                  <a:srgbClr val="000000"/>
                </a:solidFill>
                <a:latin typeface="Verdana"/>
              </a:rPr>
              <a:t>geo</a:t>
            </a:r>
            <a:r>
              <a:rPr lang="de-DE" sz="1600" b="0" i="1" strike="noStrike" spc="-1" dirty="0">
                <a:solidFill>
                  <a:srgbClr val="000000"/>
                </a:solidFill>
                <a:latin typeface="Verdana"/>
              </a:rPr>
              <a:t>+, …)</a:t>
            </a:r>
            <a:endParaRPr lang="de-DE" sz="2200" b="0" i="1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lnSpc>
                <a:spcPct val="90000"/>
              </a:lnSpc>
              <a:spcBef>
                <a:spcPts val="550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z="2200" b="0" strike="noStrike" spc="-1" dirty="0">
                <a:solidFill>
                  <a:srgbClr val="000000"/>
                </a:solidFill>
                <a:latin typeface="Verdana"/>
              </a:rPr>
              <a:t>Teilnahme an einem Seminarkurs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>
                <a:solidFill>
                  <a:srgbClr val="003366"/>
                </a:solidFill>
                <a:latin typeface="Verdana"/>
              </a:rPr>
              <a:t>Anforderung Anrechnung</a:t>
            </a: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9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 err="1">
                <a:solidFill>
                  <a:srgbClr val="000000"/>
                </a:solidFill>
                <a:latin typeface="Verdana"/>
              </a:rPr>
              <a:t>Jede:r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muss genau 40 Kurse in den Block I für die </a:t>
            </a:r>
            <a:r>
              <a:rPr lang="de-DE" sz="2400" b="0" strike="noStrike" spc="-1" dirty="0" err="1">
                <a:solidFill>
                  <a:srgbClr val="000000"/>
                </a:solidFill>
                <a:latin typeface="Verdana"/>
              </a:rPr>
              <a:t>Abinote</a:t>
            </a: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 einrechnen, es dürfen nicht mehr als 40 Kurse angerechnet werden. 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Normalerweise kein Problem, weil man genau 10 belegungspflichtige Fächer 4 Halbjahre lang belegt, also genau 40 Kurse zum Anrechnen hat.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Außerdem muss man Sport und Religion gar nicht, Musik oder BK nur 2 Halbjahre anrechnen lassen.</a:t>
            </a:r>
          </a:p>
          <a:p>
            <a:pPr marL="342720" indent="-342720">
              <a:spcBef>
                <a:spcPts val="799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Verdana"/>
              </a:rPr>
              <a:t>Alle mündlichen Prüfungsfächer müssen angerechnet werden</a:t>
            </a:r>
            <a:br>
              <a:rPr lang="de-DE" sz="2400" b="0" strike="noStrike" spc="-1" dirty="0">
                <a:solidFill>
                  <a:srgbClr val="000000"/>
                </a:solidFill>
                <a:latin typeface="Verdana"/>
              </a:rPr>
            </a:br>
            <a:r>
              <a:rPr lang="de-DE" sz="1600" b="0" strike="noStrike" spc="-1" dirty="0">
                <a:solidFill>
                  <a:srgbClr val="000000"/>
                </a:solidFill>
                <a:latin typeface="Verdana"/>
              </a:rPr>
              <a:t>(kann evtl. Probleme machen → später mehr)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71200" y="859320"/>
            <a:ext cx="8163000" cy="764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4400" b="0" strike="noStrike" spc="-1" dirty="0">
                <a:solidFill>
                  <a:srgbClr val="003366"/>
                </a:solidFill>
                <a:latin typeface="Verdana"/>
              </a:rPr>
              <a:t>Die Abiturprüfung</a:t>
            </a: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1033200" y="1915920"/>
            <a:ext cx="8110440" cy="4190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 err="1">
                <a:solidFill>
                  <a:srgbClr val="000000"/>
                </a:solidFill>
                <a:latin typeface="Verdana"/>
              </a:rPr>
              <a:t>Jede:r</a:t>
            </a: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 </a:t>
            </a:r>
            <a:r>
              <a:rPr lang="de-DE" sz="2000" b="0" strike="noStrike" spc="-1" dirty="0" err="1">
                <a:solidFill>
                  <a:srgbClr val="000000"/>
                </a:solidFill>
                <a:latin typeface="Verdana"/>
              </a:rPr>
              <a:t>Schüler:in</a:t>
            </a: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 schreibt in seinen 3 fünfstündigen Leistungsfächern die schriftliche Abiturprüfung.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Zu den 3 schriftlichen Abiturfächer kommen noch 2 mündliche Prüfungen </a:t>
            </a:r>
            <a:r>
              <a:rPr lang="de-DE" sz="2000" spc="-1" dirty="0">
                <a:solidFill>
                  <a:srgbClr val="000000"/>
                </a:solidFill>
                <a:latin typeface="Verdana"/>
              </a:rPr>
              <a:t>dazu.</a:t>
            </a:r>
            <a:endParaRPr lang="de-DE" sz="2000" b="0" strike="noStrike" spc="-1" dirty="0">
              <a:solidFill>
                <a:srgbClr val="000000"/>
              </a:solidFill>
              <a:latin typeface="Verdana"/>
            </a:endParaRP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Beide mdl. Prüfungen sind klassische mündliche Prüfungen, also keine Präsentationsprüfungen.</a:t>
            </a: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9A0000"/>
              </a:buClr>
              <a:buSzPct val="75000"/>
              <a:buFont typeface="Wingdings" charset="2"/>
              <a:buChar char=""/>
              <a:tabLst>
                <a:tab pos="571320" algn="l"/>
                <a:tab pos="1485720" algn="l"/>
                <a:tab pos="2400120" algn="l"/>
                <a:tab pos="3314520" algn="l"/>
                <a:tab pos="4228920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</a:pPr>
            <a:r>
              <a:rPr lang="de-DE" sz="2000" b="0" strike="noStrike" spc="-1" dirty="0">
                <a:solidFill>
                  <a:srgbClr val="000000"/>
                </a:solidFill>
                <a:latin typeface="Verdana"/>
              </a:rPr>
              <a:t>Bedingungen für die Wahl der mündlichen Fächer: 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b="0" strike="noStrike" spc="-1" dirty="0">
                <a:solidFill>
                  <a:srgbClr val="000000"/>
                </a:solidFill>
                <a:latin typeface="Verdana"/>
              </a:rPr>
              <a:t>Mathe und Deutsch muss geprüft werden</a:t>
            </a:r>
            <a:br>
              <a:rPr lang="de-DE" b="0" strike="noStrike" spc="-1" dirty="0">
                <a:solidFill>
                  <a:srgbClr val="000000"/>
                </a:solidFill>
                <a:latin typeface="Verdana"/>
              </a:rPr>
            </a:br>
            <a:r>
              <a:rPr lang="de-DE" b="0" strike="noStrike" spc="-1" dirty="0">
                <a:solidFill>
                  <a:srgbClr val="000000"/>
                </a:solidFill>
                <a:latin typeface="Verdana"/>
              </a:rPr>
              <a:t>(entweder schriftlich oder mündlich).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b="0" strike="noStrike" spc="-1" dirty="0">
                <a:solidFill>
                  <a:srgbClr val="000000"/>
                </a:solidFill>
                <a:latin typeface="Verdana"/>
              </a:rPr>
              <a:t>Alle drei Anforderungsbereiche müssen abgedeckt werden.</a:t>
            </a: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spc="-1" dirty="0">
                <a:solidFill>
                  <a:srgbClr val="000000"/>
                </a:solidFill>
                <a:latin typeface="Verdana"/>
              </a:rPr>
              <a:t>Das Prüfungsfach muss alle 4 HJ belegt sein.</a:t>
            </a:r>
            <a:r>
              <a:rPr lang="de-DE" sz="1200" i="1" spc="-1" dirty="0">
                <a:solidFill>
                  <a:srgbClr val="000000"/>
                </a:solidFill>
                <a:latin typeface="Verdana"/>
              </a:rPr>
              <a:t> (Hinweis: </a:t>
            </a:r>
            <a:r>
              <a:rPr lang="de-DE" sz="1200" i="1" spc="-1" dirty="0" err="1">
                <a:solidFill>
                  <a:srgbClr val="000000"/>
                </a:solidFill>
                <a:latin typeface="Verdana"/>
              </a:rPr>
              <a:t>gk</a:t>
            </a:r>
            <a:r>
              <a:rPr lang="de-DE" sz="1200" i="1" spc="-1" dirty="0">
                <a:solidFill>
                  <a:srgbClr val="000000"/>
                </a:solidFill>
                <a:latin typeface="Verdana"/>
              </a:rPr>
              <a:t>+, </a:t>
            </a:r>
            <a:r>
              <a:rPr lang="de-DE" sz="1200" i="1" spc="-1" dirty="0" err="1">
                <a:solidFill>
                  <a:srgbClr val="000000"/>
                </a:solidFill>
                <a:latin typeface="Verdana"/>
              </a:rPr>
              <a:t>geo</a:t>
            </a:r>
            <a:r>
              <a:rPr lang="de-DE" sz="1200" i="1" spc="-1" dirty="0">
                <a:solidFill>
                  <a:srgbClr val="000000"/>
                </a:solidFill>
                <a:latin typeface="Verdana"/>
              </a:rPr>
              <a:t>+)</a:t>
            </a:r>
            <a:endParaRPr lang="de-DE" b="0" i="1" strike="noStrike" spc="-1" dirty="0">
              <a:solidFill>
                <a:srgbClr val="000000"/>
              </a:solidFill>
              <a:latin typeface="Verdana"/>
            </a:endParaRPr>
          </a:p>
          <a:p>
            <a:pPr marL="742680" lvl="1" indent="-285480">
              <a:spcBef>
                <a:spcPts val="697"/>
              </a:spcBef>
              <a:buClr>
                <a:srgbClr val="9A0000"/>
              </a:buClr>
              <a:buSzPct val="70000"/>
              <a:buFont typeface="Wingdings" charset="2"/>
              <a:buChar char=""/>
              <a:tabLst>
                <a:tab pos="171360" algn="l"/>
                <a:tab pos="1085760" algn="l"/>
                <a:tab pos="2000160" algn="l"/>
                <a:tab pos="2914560" algn="l"/>
                <a:tab pos="3828960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</a:pPr>
            <a:r>
              <a:rPr lang="de-DE" b="0" strike="noStrike" spc="-1" dirty="0">
                <a:solidFill>
                  <a:srgbClr val="000000"/>
                </a:solidFill>
                <a:latin typeface="Verdana"/>
              </a:rPr>
              <a:t>Es dürfen nicht mehr als 40 belegpflichtige Kurse sein.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1662</Words>
  <Application>Microsoft Office PowerPoint</Application>
  <PresentationFormat>Bildschirmpräsentation (4:3)</PresentationFormat>
  <Paragraphs>250</Paragraphs>
  <Slides>29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29</vt:i4>
      </vt:variant>
    </vt:vector>
  </HeadingPairs>
  <TitlesOfParts>
    <vt:vector size="31" baseType="lpstr">
      <vt:lpstr>Office Theme</vt:lpstr>
      <vt:lpstr>Office Theme</vt:lpstr>
      <vt:lpstr>Die gymnasiale Oberstufe in Baden-Württemberg  * Abitur 2028 *</vt:lpstr>
      <vt:lpstr>Überblick</vt:lpstr>
      <vt:lpstr>Aufgabenfelder</vt:lpstr>
      <vt:lpstr>Die 3 fünfstündigen Fächer</vt:lpstr>
      <vt:lpstr>Basisfächer:</vt:lpstr>
      <vt:lpstr>  Der Wahlbereich</vt:lpstr>
      <vt:lpstr>Anforderungen Belegung</vt:lpstr>
      <vt:lpstr>Anforderung Anrechnung</vt:lpstr>
      <vt:lpstr>Die Abiturprüfung</vt:lpstr>
      <vt:lpstr>Mögliches Beispiel 1</vt:lpstr>
      <vt:lpstr>Mögliches Beispiel 2</vt:lpstr>
      <vt:lpstr>Mögliches Beispiel 3</vt:lpstr>
      <vt:lpstr>Probleme mit der Anrechnungspflicht</vt:lpstr>
      <vt:lpstr>Probleme mit der Anrechnungspflicht</vt:lpstr>
      <vt:lpstr>Berechnung der Abiturnote</vt:lpstr>
      <vt:lpstr>Berechnung der Abiturnote</vt:lpstr>
      <vt:lpstr>Hürden zum Bestehen</vt:lpstr>
      <vt:lpstr>Spezialfall Wirtschaft</vt:lpstr>
      <vt:lpstr>Besondere Lernleistung </vt:lpstr>
      <vt:lpstr>Besondere Lernleistung </vt:lpstr>
      <vt:lpstr>Spezialfall Seminarkurs</vt:lpstr>
      <vt:lpstr>Zeitlicher Überblick</vt:lpstr>
      <vt:lpstr>Zeitlicher Überblick</vt:lpstr>
      <vt:lpstr>Weitere Informationen</vt:lpstr>
      <vt:lpstr>GFS</vt:lpstr>
      <vt:lpstr>Kurswahl mit winprosa</vt:lpstr>
      <vt:lpstr>Kurswahl (analog)</vt:lpstr>
      <vt:lpstr>Geschafft…</vt:lpstr>
      <vt:lpstr>Geschafft…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gymnasiale Oberstufe in Baden-Württemberg  * Abitur 2025 *</dc:title>
  <dc:creator>meli</dc:creator>
  <cp:lastModifiedBy>Office2016L0010</cp:lastModifiedBy>
  <cp:revision>15</cp:revision>
  <dcterms:modified xsi:type="dcterms:W3CDTF">2026-03-03T08:53:46Z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2011-09-23T08:34:35Z</dcterms:created>
  <dc:creator>petschi</dc:creator>
  <dc:description/>
  <dc:language>de-DE</dc:language>
  <cp:lastModifiedBy>Melanie Sießegger</cp:lastModifiedBy>
  <dcterms:modified xsi:type="dcterms:W3CDTF">2023-01-16T16:58:12Z</dcterms:modified>
  <cp:revision>196</cp:revision>
  <dc:subject/>
  <dc:title>Der Weg zum</dc:title>
</cp:coreProperties>
</file>